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4" r:id="rId3"/>
    <p:sldId id="258" r:id="rId4"/>
    <p:sldId id="259" r:id="rId5"/>
    <p:sldId id="260" r:id="rId6"/>
    <p:sldId id="261" r:id="rId7"/>
    <p:sldId id="265" r:id="rId8"/>
    <p:sldId id="267" r:id="rId9"/>
    <p:sldId id="269" r:id="rId10"/>
    <p:sldId id="270" r:id="rId11"/>
    <p:sldId id="271" r:id="rId12"/>
    <p:sldId id="272" r:id="rId13"/>
    <p:sldId id="273" r:id="rId14"/>
    <p:sldId id="263" r:id="rId15"/>
    <p:sldId id="264" r:id="rId16"/>
    <p:sldId id="280" r:id="rId17"/>
    <p:sldId id="281" r:id="rId18"/>
    <p:sldId id="282" r:id="rId19"/>
    <p:sldId id="262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03" autoAdjust="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AC2A-B8F5-4EE7-8F1A-15A8E5B3C335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96B1-5A84-4898-B549-268165A32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BDD4E-0014-4894-B015-D5BFDAF0B997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30FB0-BB45-4313-9939-D369EEB71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78625-E3EF-4EDA-9A7B-DC5A2BC15278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6D63F-1F08-4A92-87CC-20A5D1D74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CA07E-1BAB-4651-92F5-6529BF261380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C3379-4F5E-4008-9002-282151E1E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52FF9-9BC0-4621-B6C7-A94AD9F16AA4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A904F-F484-424E-8B17-FD89329D2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275E-9EC2-43CC-A224-3792195B99A6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8C22D-773E-4E0E-8065-7C324ABE1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42F43-C027-4847-83BA-3344AAD70FA6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10E11-22C2-4E5D-93D0-3B81A4DF6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2CB45-9E9B-4F2A-93E8-FC672E7A1182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A479F-0C29-4308-AF70-5374CED28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6FCBC-66E1-4BEE-AACA-7F6884546543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AF767-1B1F-435F-A42A-662761BAF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A5DA4-A255-418C-A1C8-B39A42DFD877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FF3C0-1398-4A16-856B-5ECB42EFC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0F91DD5-D76D-4D56-A4E5-022134309DEA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B121C5C-D9E5-406E-9D2B-75227FFE8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8" r:id="rId2"/>
    <p:sldLayoutId id="2147483676" r:id="rId3"/>
    <p:sldLayoutId id="2147483675" r:id="rId4"/>
    <p:sldLayoutId id="2147483674" r:id="rId5"/>
    <p:sldLayoutId id="2147483689" r:id="rId6"/>
    <p:sldLayoutId id="2147483690" r:id="rId7"/>
    <p:sldLayoutId id="2147483691" r:id="rId8"/>
    <p:sldLayoutId id="2147483673" r:id="rId9"/>
    <p:sldLayoutId id="2147483692" r:id="rId10"/>
  </p:sldLayoutIdLst>
  <p:transition spd="med">
    <p:wedge/>
  </p:transition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Garamond Premr Pro Smbd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noFill/>
          <a:ln/>
        </p:spPr>
        <p:txBody>
          <a:bodyPr tIns="0" rIns="45720" bIns="0" rtlCol="0" anchor="t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700" b="1" kern="1200" dirty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Эффективность менеджмента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Экономическая </a:t>
            </a:r>
            <a:r>
              <a:rPr lang="ru-RU" sz="2700" dirty="0" smtClean="0"/>
              <a:t>эффективность использования основных </a:t>
            </a:r>
            <a:r>
              <a:rPr lang="ru-RU" sz="2700" dirty="0" smtClean="0"/>
              <a:t>производственных </a:t>
            </a:r>
            <a:r>
              <a:rPr lang="ru-RU" sz="2700" dirty="0" smtClean="0"/>
              <a:t>фондов определяется показателем </a:t>
            </a:r>
            <a:r>
              <a:rPr lang="ru-RU" sz="2700" dirty="0" smtClean="0"/>
              <a:t>фондоотдачи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71600" y="1844824"/>
            <a:ext cx="734481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Показатель фондоотдачи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(Эф) определяется отношением стоимости созданной продукции к стоимости, основных производственных фондов по формуле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</a:t>
            </a:r>
            <a:r>
              <a:rPr kumimoji="0" lang="ru-RU" sz="28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= ВП : ОФ,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где ОФ — стоимость основных производственных фондов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0" i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>Срок </a:t>
            </a:r>
            <a:r>
              <a:rPr lang="ru-RU" sz="4800" b="0" i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>окупаемости капитальных вложений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11560" y="2148242"/>
            <a:ext cx="8172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Экономическая эффективность капитальных вложений отражает использование инвестиций. Обобщающим показателем экономической эффективности является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срок окупаемости капитальных вложений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</a:t>
            </a:r>
            <a:r>
              <a:rPr kumimoji="0" lang="ru-RU" sz="2400" b="0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), исчисляемый как отношение капитальных вложений к приросту прибыли, который они вызывают: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</a:t>
            </a:r>
            <a:r>
              <a:rPr kumimoji="0" lang="ru-RU" sz="2400" b="1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= К : ∆П,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где К    — объем капитальных вложений;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∆П — прирост прибыли, вызванный этими капитальными вложе­ниями, за год.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1690936"/>
            <a:ext cx="831641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Важнейшим показателем, характеризующим экономическую эффективность деятельности персонала, является производительность труда, которая определяется выработкой продукции в единицу времени. На уровне предприятия (организации) в целом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показатель производительности труда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</a:t>
            </a:r>
            <a:r>
              <a:rPr kumimoji="0" lang="ru-RU" sz="2000" b="0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) исчисляется как отношение объема произведенной продукции к численности работников, занятых на предприятии, по формуле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</a:t>
            </a:r>
            <a:r>
              <a:rPr kumimoji="0" lang="ru-RU" sz="2000" b="1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= ВП : ЧР,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где ЧР — среднегодовая численность работников, занятых на предприятии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Рентабельность производства</a:t>
            </a:r>
            <a:endParaRPr lang="ru-RU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67544" y="1666399"/>
            <a:ext cx="82089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Обобщающим показателем, позволяющим  оценить эффективность работы предприятия в целом  служит рентабельность, которая позволяет соотнести полученную прибыль с издержками. Расчетная рентабельность (Эр) исчисляется по формуле: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Эр = П :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100%,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где: П   — расчетная прибыль, т.е. прибыль, остающаяся в распоряжении предприятия;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   —  издержки, связанные с созданием и пополнением основных и оборотных средств.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Результативность управления. Понятие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 управления –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системы управления обеспечить достижения конечных результатов , создающих условия для устойчивого развития организации.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1795463"/>
            <a:ext cx="4186237" cy="4776787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Управление результативно, если: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4966543"/>
          </a:xfrm>
        </p:spPr>
        <p:txBody>
          <a:bodyPr/>
          <a:lstStyle/>
          <a:p>
            <a:r>
              <a:rPr lang="ru-RU" sz="2800" dirty="0" smtClean="0"/>
              <a:t>Организация достигла конечных результатов</a:t>
            </a:r>
          </a:p>
          <a:p>
            <a:r>
              <a:rPr lang="ru-RU" sz="2800" dirty="0" smtClean="0"/>
              <a:t>Эти результаты соизмеримы с потребностями </a:t>
            </a:r>
          </a:p>
          <a:p>
            <a:r>
              <a:rPr lang="ru-RU" sz="2800" dirty="0" smtClean="0"/>
              <a:t>Определена определенная потребность в результатах деятельность организации</a:t>
            </a:r>
          </a:p>
          <a:p>
            <a:r>
              <a:rPr lang="ru-RU" sz="2800" dirty="0" smtClean="0"/>
              <a:t>Достигнута результативность по каждому виду функционального управления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365104"/>
            <a:ext cx="38984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266384" cy="480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Эффективность управления зависит от правильности принятого решения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14538"/>
            <a:ext cx="6768752" cy="429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Определение узкого места в системе управления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83529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Успешное управление зависит от качеств, которыми обладает менеджер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-56000"/>
          </a:blip>
          <a:srcRect/>
          <a:stretch>
            <a:fillRect/>
          </a:stretch>
        </p:blipFill>
        <p:spPr>
          <a:xfrm>
            <a:off x="500063" y="1643063"/>
            <a:ext cx="8001000" cy="50006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satMod val="150000"/>
                  </a:schemeClr>
                </a:solidFill>
              </a:rPr>
              <a:t>Необходимые качества менеджера для успешного управления</a:t>
            </a:r>
            <a:endParaRPr lang="ru-RU" sz="36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вести за собой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Коммуникабельность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Харизма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сформировать команду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Выдержка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ориентироваться в обстановке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Интуиция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выходить из конфликтных ситуаций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Дипломатичность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быстро интегрировать коллектив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вести переговоры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использовать возможности людей на пользу организации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лекции:</a:t>
            </a: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23528" y="2132367"/>
            <a:ext cx="81369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1.Сущность понятия «эффективность управления»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Критерии эффективности управления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 Показатели экономической эффективности менеджмента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250950"/>
          </a:xfrm>
          <a:noFill/>
          <a:ln/>
        </p:spPr>
        <p:txBody>
          <a:bodyPr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7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Спасибо </a:t>
            </a:r>
            <a:r>
              <a:rPr lang="ru-RU" sz="4700" b="1" kern="1200" dirty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за внимание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Понятие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Эффективность менеджмента –когда весь процесс управления, начиная с постановки цели и заканчивая конечным результатом деятельности, должен производиться с наименьшими издержками или с наибольшей результативностью.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Понятие эффекта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Эффект – это результат осуществления мероприятий, направленных на совершенствование организации в целом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Составляющие эффекта управления :</a:t>
            </a:r>
          </a:p>
          <a:p>
            <a:r>
              <a:rPr lang="ru-RU" smtClean="0"/>
              <a:t>экономический;</a:t>
            </a:r>
          </a:p>
          <a:p>
            <a:r>
              <a:rPr lang="ru-RU" smtClean="0"/>
              <a:t>социально-экономический эффект;</a:t>
            </a:r>
          </a:p>
          <a:p>
            <a:r>
              <a:rPr lang="ru-RU" smtClean="0"/>
              <a:t>социальный эффект.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86188" y="2214563"/>
            <a:ext cx="4703762" cy="39290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Составляющие успеха организации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r>
              <a:rPr lang="ru-RU" smtClean="0"/>
              <a:t>способность к выживанию</a:t>
            </a:r>
          </a:p>
          <a:p>
            <a:r>
              <a:rPr lang="ru-RU" smtClean="0"/>
              <a:t> результативность и эффективность</a:t>
            </a:r>
          </a:p>
          <a:p>
            <a:r>
              <a:rPr lang="ru-RU" smtClean="0"/>
              <a:t>практическую реализацию принятых решений.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Основные показатели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1. Доля затрат на управление.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2. Экономическая эффективность управления.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3. Отношение численности аппарата управления к численности производственного персонала.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4. Соотношение линейного и функционального персонала управления.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5. Финансовое положение предприятия.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satMod val="1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оказатели социальной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r>
              <a:rPr lang="ru-RU" smtClean="0"/>
              <a:t>Своевременность выполнение заказа</a:t>
            </a:r>
          </a:p>
          <a:p>
            <a:r>
              <a:rPr lang="ru-RU" smtClean="0"/>
              <a:t>Полнота выполнения заказа</a:t>
            </a:r>
          </a:p>
          <a:p>
            <a:r>
              <a:rPr lang="ru-RU" smtClean="0"/>
              <a:t>Оказание дополнительных услуг</a:t>
            </a:r>
          </a:p>
          <a:p>
            <a:r>
              <a:rPr lang="ru-RU" smtClean="0"/>
              <a:t>Послепродажный сервис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26038" y="1643063"/>
            <a:ext cx="3803650" cy="5000625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Показатели экономической эффективности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8" name="Содержимое 3"/>
          <p:cNvSpPr>
            <a:spLocks noGrp="1"/>
          </p:cNvSpPr>
          <p:nvPr>
            <p:ph sz="half" idx="2"/>
          </p:nvPr>
        </p:nvSpPr>
        <p:spPr>
          <a:xfrm>
            <a:off x="4000500" y="1773238"/>
            <a:ext cx="5143500" cy="4624387"/>
          </a:xfrm>
        </p:spPr>
        <p:txBody>
          <a:bodyPr/>
          <a:lstStyle/>
          <a:p>
            <a:r>
              <a:rPr lang="ru-RU" smtClean="0"/>
              <a:t>Доля административно-управленческих расходов в общей сумме затрат организации</a:t>
            </a:r>
          </a:p>
          <a:p>
            <a:r>
              <a:rPr lang="ru-RU" smtClean="0"/>
              <a:t>Доля численности управленческих работников в общей численности работающих в организации</a:t>
            </a:r>
          </a:p>
          <a:p>
            <a:r>
              <a:rPr lang="ru-RU" smtClean="0"/>
              <a:t>Норма управляемости</a:t>
            </a:r>
          </a:p>
        </p:txBody>
      </p:sp>
      <p:pic>
        <p:nvPicPr>
          <p:cNvPr id="19459" name="Picture 2" descr="E:\Картинки\Изображения\Коллекция картинок (Microsoft)\j03959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2000250"/>
            <a:ext cx="3714750" cy="3714750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Показатели экономической эффективности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550100"/>
            <a:ext cx="82089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Экономическую эффективность использования материальных ресурсов характеризует материалоемкость продукции.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Показатель материалоемкости продукции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</a:t>
            </a:r>
            <a:r>
              <a:rPr kumimoji="0" lang="ru-RU" sz="2800" b="0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) исчисляется как отношение материальных затрат (без амортизации) к стоимости выпущенной про­дукции по формуле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= МЗ : ВП,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   где МЗ – затраты на материалы;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ВП –  стоимость выпущенной продукции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Другая 2">
      <a:majorFont>
        <a:latin typeface="Garamond Premr Pro Smbd"/>
        <a:ea typeface=""/>
        <a:cs typeface=""/>
      </a:majorFont>
      <a:minorFont>
        <a:latin typeface="Garamond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320</TotalTime>
  <Words>537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Модульная</vt:lpstr>
      <vt:lpstr>Эффективность менеджмента</vt:lpstr>
      <vt:lpstr>Структура лекции:</vt:lpstr>
      <vt:lpstr>Понятие эффективности</vt:lpstr>
      <vt:lpstr>Понятие эффекта</vt:lpstr>
      <vt:lpstr>Составляющие успеха организации </vt:lpstr>
      <vt:lpstr>Основные показатели эффективности</vt:lpstr>
      <vt:lpstr>Показатели социальной эффективности</vt:lpstr>
      <vt:lpstr>Показатели экономической эффективности</vt:lpstr>
      <vt:lpstr>Показатели экономической эффективности</vt:lpstr>
      <vt:lpstr>  Экономическая эффективность использования основных производственных фондов определяется показателем фондоотдачи  </vt:lpstr>
      <vt:lpstr>Срок окупаемости капитальных вложений</vt:lpstr>
      <vt:lpstr>Слайд 12</vt:lpstr>
      <vt:lpstr>Рентабельность производства</vt:lpstr>
      <vt:lpstr>Результативность управления. Понятие </vt:lpstr>
      <vt:lpstr>Управление результативно, если:</vt:lpstr>
      <vt:lpstr>Эффективность управления зависит от правильности принятого решения</vt:lpstr>
      <vt:lpstr>Определение узкого места в системе управления</vt:lpstr>
      <vt:lpstr>Успешное управление зависит от качеств, которыми обладает менеджер</vt:lpstr>
      <vt:lpstr>Необходимые качества менеджера для успешного управления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Пользователь</cp:lastModifiedBy>
  <cp:revision>36</cp:revision>
  <dcterms:created xsi:type="dcterms:W3CDTF">2009-04-03T14:32:43Z</dcterms:created>
  <dcterms:modified xsi:type="dcterms:W3CDTF">2011-12-18T14:52:30Z</dcterms:modified>
</cp:coreProperties>
</file>